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2" r:id="rId2"/>
    <p:sldId id="258" r:id="rId3"/>
    <p:sldId id="259" r:id="rId4"/>
    <p:sldId id="260" r:id="rId5"/>
    <p:sldId id="546" r:id="rId6"/>
    <p:sldId id="547" r:id="rId7"/>
    <p:sldId id="273" r:id="rId8"/>
    <p:sldId id="265" r:id="rId9"/>
    <p:sldId id="275" r:id="rId10"/>
    <p:sldId id="261" r:id="rId11"/>
    <p:sldId id="264" r:id="rId12"/>
    <p:sldId id="266" r:id="rId13"/>
    <p:sldId id="267" r:id="rId14"/>
    <p:sldId id="271" r:id="rId15"/>
    <p:sldId id="276" r:id="rId16"/>
    <p:sldId id="277" r:id="rId17"/>
    <p:sldId id="269" r:id="rId18"/>
    <p:sldId id="278" r:id="rId1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p:restoredTop sz="96327"/>
  </p:normalViewPr>
  <p:slideViewPr>
    <p:cSldViewPr snapToGrid="0" snapToObjects="1">
      <p:cViewPr varScale="1">
        <p:scale>
          <a:sx n="128" d="100"/>
          <a:sy n="128" d="100"/>
        </p:scale>
        <p:origin x="432"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838BD-2D55-BF41-9E8B-0DC922B5221D}" type="datetimeFigureOut">
              <a:rPr lang="en-IT" smtClean="0"/>
              <a:t>23/11/2021</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5A7B8-8B4C-2A4D-8D78-732EA5784448}" type="slidenum">
              <a:rPr lang="en-IT" smtClean="0"/>
              <a:t>‹#›</a:t>
            </a:fld>
            <a:endParaRPr lang="en-IT"/>
          </a:p>
        </p:txBody>
      </p:sp>
    </p:spTree>
    <p:extLst>
      <p:ext uri="{BB962C8B-B14F-4D97-AF65-F5344CB8AC3E}">
        <p14:creationId xmlns:p14="http://schemas.microsoft.com/office/powerpoint/2010/main" val="65765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215A7B8-8B4C-2A4D-8D78-732EA5784448}" type="slidenum">
              <a:rPr lang="en-IT" smtClean="0"/>
              <a:t>18</a:t>
            </a:fld>
            <a:endParaRPr lang="en-IT"/>
          </a:p>
        </p:txBody>
      </p:sp>
    </p:spTree>
    <p:extLst>
      <p:ext uri="{BB962C8B-B14F-4D97-AF65-F5344CB8AC3E}">
        <p14:creationId xmlns:p14="http://schemas.microsoft.com/office/powerpoint/2010/main" val="54268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4030-0621-7840-82EF-189422D1D4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554243BA-2175-D44D-9A1F-BE31F2AED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614E546C-689E-2543-8D5D-865C32A1D0BE}"/>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5" name="Footer Placeholder 4">
            <a:extLst>
              <a:ext uri="{FF2B5EF4-FFF2-40B4-BE49-F238E27FC236}">
                <a16:creationId xmlns:a16="http://schemas.microsoft.com/office/drawing/2014/main" id="{C207DD71-F2D0-B843-8CD1-4A3C9BD886A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8F88D3F-6C72-E842-B42D-05856D5033E0}"/>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195187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E31D-7DD4-C641-BFAB-BDAEEBBA323D}"/>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5D019D77-C513-7F4A-9B6B-640B83CF0D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54C1798-471D-504B-BA9E-6694D9C7E392}"/>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5" name="Footer Placeholder 4">
            <a:extLst>
              <a:ext uri="{FF2B5EF4-FFF2-40B4-BE49-F238E27FC236}">
                <a16:creationId xmlns:a16="http://schemas.microsoft.com/office/drawing/2014/main" id="{0BF6C433-7CD9-AB47-9D46-75D045DFF87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9B2F1B4-21D9-854D-9B52-63276C7FFAE1}"/>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325244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35FC21-3DB4-7D4B-95FB-9BF0757EDD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CE82BB53-300A-B44E-A64D-75146AD38CD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4ED9FCE-1417-7248-97C9-81CE1A5EFADB}"/>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5" name="Footer Placeholder 4">
            <a:extLst>
              <a:ext uri="{FF2B5EF4-FFF2-40B4-BE49-F238E27FC236}">
                <a16:creationId xmlns:a16="http://schemas.microsoft.com/office/drawing/2014/main" id="{FCCB9E16-8DE9-1946-89DE-F501CCB2162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016F042-D7EA-9A4B-8F28-31D329BC80D9}"/>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190908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A355-F960-824A-937B-AD844C896C7D}"/>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DDEA5C1-2A48-284A-A589-F77B9DF22E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3D78A81-D5DB-A843-AA68-60DA81E4D0F3}"/>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5" name="Footer Placeholder 4">
            <a:extLst>
              <a:ext uri="{FF2B5EF4-FFF2-40B4-BE49-F238E27FC236}">
                <a16:creationId xmlns:a16="http://schemas.microsoft.com/office/drawing/2014/main" id="{3A648CB0-AE81-9141-8A93-4F5D6B093F2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8EEF504-5E40-A043-B45F-6A69F82AFAF3}"/>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334828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AC4C-F0FE-6345-B2E7-37763987D3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99751BE-B263-CF47-BF79-1B52D5F34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4D31F8-C498-474C-BF62-6E4017A30145}"/>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5" name="Footer Placeholder 4">
            <a:extLst>
              <a:ext uri="{FF2B5EF4-FFF2-40B4-BE49-F238E27FC236}">
                <a16:creationId xmlns:a16="http://schemas.microsoft.com/office/drawing/2014/main" id="{006942DE-33B6-AA44-B943-4B3E2703FD2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FDE7B8EC-ECF0-7649-8BE6-AE1EA7073D87}"/>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331057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5E7A-0AA2-6749-8420-7D62C6BEE1F8}"/>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7B29C463-64F6-A54E-8FEB-D52CD135D38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D28F02FB-DC49-834B-A803-41DF61D1A8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0946D3B6-534F-8C4E-B100-827B61BFEA7C}"/>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6" name="Footer Placeholder 5">
            <a:extLst>
              <a:ext uri="{FF2B5EF4-FFF2-40B4-BE49-F238E27FC236}">
                <a16:creationId xmlns:a16="http://schemas.microsoft.com/office/drawing/2014/main" id="{429DE0BD-FD68-C446-8B71-8DED1F33839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A1E37F6D-4E5E-7943-88AF-98576A545131}"/>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429188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DB8C-7EE3-B04F-B75F-F7DC3A207F10}"/>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0A5CAF95-3010-6245-ABCF-CE7D88473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B2C5EB-A10C-4742-9A7E-59EDE9A12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1EC5FC69-5829-DD4D-AF9E-6D0ACC3CC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55ED63-A099-E047-9582-64C9925537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B13AC61B-EEE7-AB44-BE37-00EB7E738F28}"/>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8" name="Footer Placeholder 7">
            <a:extLst>
              <a:ext uri="{FF2B5EF4-FFF2-40B4-BE49-F238E27FC236}">
                <a16:creationId xmlns:a16="http://schemas.microsoft.com/office/drawing/2014/main" id="{F7552ADE-C82B-3A4C-88A1-AF89FD2BF938}"/>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04487375-9710-3344-B4BF-0E62EE772B5B}"/>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157701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DF49-72C2-2349-B235-A035C5AC4DFE}"/>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308415B2-C2D9-434A-8A09-D976D590A512}"/>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4" name="Footer Placeholder 3">
            <a:extLst>
              <a:ext uri="{FF2B5EF4-FFF2-40B4-BE49-F238E27FC236}">
                <a16:creationId xmlns:a16="http://schemas.microsoft.com/office/drawing/2014/main" id="{ECA6FE21-86F7-C84F-9FA3-FFFD28E1C57D}"/>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46F10186-CEAB-304D-96CD-005793EA1FC3}"/>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343167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5310A-E70E-164A-A150-9B512B07932F}"/>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3" name="Footer Placeholder 2">
            <a:extLst>
              <a:ext uri="{FF2B5EF4-FFF2-40B4-BE49-F238E27FC236}">
                <a16:creationId xmlns:a16="http://schemas.microsoft.com/office/drawing/2014/main" id="{8825EF0B-E719-6148-8A3A-351D86FD703A}"/>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F2AE0FB5-7E9F-1D43-A49D-CC32B7CC6AE0}"/>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123831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244D-C242-C14E-B503-97A8278C4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EEF08EF2-BE62-E848-A075-729B90293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139A91DF-3FBF-1C42-BBC3-071AF79A6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29C252-59DD-0B4C-B5EE-2E81C047342B}"/>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6" name="Footer Placeholder 5">
            <a:extLst>
              <a:ext uri="{FF2B5EF4-FFF2-40B4-BE49-F238E27FC236}">
                <a16:creationId xmlns:a16="http://schemas.microsoft.com/office/drawing/2014/main" id="{2BB7AE44-6AD7-1244-803F-72AD56CF7D31}"/>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88386A25-7E22-9A49-9C07-DB15BED6249A}"/>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7676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E1F7-87A1-F347-8163-6C4B9FA7C5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5ACEB835-C6E9-8C44-893D-C35DF3DD6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D39A59A1-1194-B04E-B605-AE52716A6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2CA46C-7494-0041-85B0-E77206F05BD0}"/>
              </a:ext>
            </a:extLst>
          </p:cNvPr>
          <p:cNvSpPr>
            <a:spLocks noGrp="1"/>
          </p:cNvSpPr>
          <p:nvPr>
            <p:ph type="dt" sz="half" idx="10"/>
          </p:nvPr>
        </p:nvSpPr>
        <p:spPr/>
        <p:txBody>
          <a:bodyPr/>
          <a:lstStyle/>
          <a:p>
            <a:fld id="{62B41237-11C2-5243-8124-6EAD28CBEEB6}" type="datetimeFigureOut">
              <a:rPr lang="en-IT" smtClean="0"/>
              <a:t>23/11/2021</a:t>
            </a:fld>
            <a:endParaRPr lang="en-IT"/>
          </a:p>
        </p:txBody>
      </p:sp>
      <p:sp>
        <p:nvSpPr>
          <p:cNvPr id="6" name="Footer Placeholder 5">
            <a:extLst>
              <a:ext uri="{FF2B5EF4-FFF2-40B4-BE49-F238E27FC236}">
                <a16:creationId xmlns:a16="http://schemas.microsoft.com/office/drawing/2014/main" id="{F59A0961-8081-F94D-AE86-B185E5A034C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CA68E605-2824-D947-8DC5-1D08F71A4244}"/>
              </a:ext>
            </a:extLst>
          </p:cNvPr>
          <p:cNvSpPr>
            <a:spLocks noGrp="1"/>
          </p:cNvSpPr>
          <p:nvPr>
            <p:ph type="sldNum" sz="quarter" idx="12"/>
          </p:nvPr>
        </p:nvSpPr>
        <p:spPr/>
        <p:txBody>
          <a:bodyPr/>
          <a:lstStyle/>
          <a:p>
            <a:fld id="{4FCD96A7-A751-CC42-9697-E5DF68EC2F7C}" type="slidenum">
              <a:rPr lang="en-IT" smtClean="0"/>
              <a:t>‹#›</a:t>
            </a:fld>
            <a:endParaRPr lang="en-IT"/>
          </a:p>
        </p:txBody>
      </p:sp>
    </p:spTree>
    <p:extLst>
      <p:ext uri="{BB962C8B-B14F-4D97-AF65-F5344CB8AC3E}">
        <p14:creationId xmlns:p14="http://schemas.microsoft.com/office/powerpoint/2010/main" val="4914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D2C1E-4114-1643-BA91-63C10D42B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7A29CF4-5B8A-0A41-B900-00F54E34A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3E12C47A-4F83-3545-8345-60233B89B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41237-11C2-5243-8124-6EAD28CBEEB6}" type="datetimeFigureOut">
              <a:rPr lang="en-IT" smtClean="0"/>
              <a:t>23/11/2021</a:t>
            </a:fld>
            <a:endParaRPr lang="en-IT"/>
          </a:p>
        </p:txBody>
      </p:sp>
      <p:sp>
        <p:nvSpPr>
          <p:cNvPr id="5" name="Footer Placeholder 4">
            <a:extLst>
              <a:ext uri="{FF2B5EF4-FFF2-40B4-BE49-F238E27FC236}">
                <a16:creationId xmlns:a16="http://schemas.microsoft.com/office/drawing/2014/main" id="{06FBD2A0-DCA9-8344-838C-1F57796E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A9FF6EC5-C187-B048-9A8F-BE41A13AD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D96A7-A751-CC42-9697-E5DF68EC2F7C}" type="slidenum">
              <a:rPr lang="en-IT" smtClean="0"/>
              <a:t>‹#›</a:t>
            </a:fld>
            <a:endParaRPr lang="en-IT"/>
          </a:p>
        </p:txBody>
      </p:sp>
    </p:spTree>
    <p:extLst>
      <p:ext uri="{BB962C8B-B14F-4D97-AF65-F5344CB8AC3E}">
        <p14:creationId xmlns:p14="http://schemas.microsoft.com/office/powerpoint/2010/main" val="87748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antiox10030418" TargetMode="External"/><Relationship Id="rId2" Type="http://schemas.openxmlformats.org/officeDocument/2006/relationships/image" Target="../media/image15.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3390/antiox10030418" TargetMode="External"/><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5F3EF6-3D41-F04C-895C-0BAD9D1B55C9}"/>
              </a:ext>
            </a:extLst>
          </p:cNvPr>
          <p:cNvSpPr txBox="1"/>
          <p:nvPr/>
        </p:nvSpPr>
        <p:spPr>
          <a:xfrm>
            <a:off x="2944325" y="1295310"/>
            <a:ext cx="7218578" cy="2554545"/>
          </a:xfrm>
          <a:prstGeom prst="rect">
            <a:avLst/>
          </a:prstGeom>
          <a:noFill/>
        </p:spPr>
        <p:txBody>
          <a:bodyPr wrap="square">
            <a:spAutoFit/>
          </a:bodyPr>
          <a:lstStyle/>
          <a:p>
            <a:r>
              <a:rPr lang="it-IT" sz="4000" dirty="0">
                <a:effectLst/>
                <a:latin typeface="Arial" panose="020B0604020202020204" pitchFamily="34" charset="0"/>
                <a:ea typeface="Times New Roman" panose="02020603050405020304" pitchFamily="18" charset="0"/>
                <a:cs typeface="Calibri" panose="020F0502020204030204" pitchFamily="34" charset="0"/>
              </a:rPr>
              <a:t>Caratterizzazione molecolare di </a:t>
            </a:r>
            <a:r>
              <a:rPr lang="it-IT" sz="4000" dirty="0" err="1">
                <a:effectLst/>
                <a:latin typeface="Arial" panose="020B0604020202020204" pitchFamily="34" charset="0"/>
                <a:ea typeface="Times New Roman" panose="02020603050405020304" pitchFamily="18" charset="0"/>
                <a:cs typeface="Calibri" panose="020F0502020204030204" pitchFamily="34" charset="0"/>
              </a:rPr>
              <a:t>proantocianidine</a:t>
            </a:r>
            <a:r>
              <a:rPr lang="it-IT" sz="4000" dirty="0">
                <a:effectLst/>
                <a:latin typeface="Arial" panose="020B0604020202020204" pitchFamily="34" charset="0"/>
                <a:ea typeface="Times New Roman" panose="02020603050405020304" pitchFamily="18" charset="0"/>
                <a:cs typeface="Calibri" panose="020F0502020204030204" pitchFamily="34" charset="0"/>
              </a:rPr>
              <a:t> prodotte con </a:t>
            </a:r>
            <a:r>
              <a:rPr lang="it-IT" sz="4000" i="1" dirty="0">
                <a:solidFill>
                  <a:schemeClr val="accent6"/>
                </a:solidFill>
                <a:effectLst/>
                <a:latin typeface="Arial" panose="020B0604020202020204" pitchFamily="34" charset="0"/>
                <a:ea typeface="Times New Roman" panose="02020603050405020304" pitchFamily="18" charset="0"/>
                <a:cs typeface="Calibri" panose="020F0502020204030204" pitchFamily="34" charset="0"/>
              </a:rPr>
              <a:t>green </a:t>
            </a:r>
            <a:r>
              <a:rPr lang="it-IT" sz="4000" i="1" dirty="0" err="1">
                <a:solidFill>
                  <a:schemeClr val="accent6"/>
                </a:solidFill>
                <a:effectLst/>
                <a:latin typeface="Arial" panose="020B0604020202020204" pitchFamily="34" charset="0"/>
                <a:ea typeface="Times New Roman" panose="02020603050405020304" pitchFamily="18" charset="0"/>
                <a:cs typeface="Calibri" panose="020F0502020204030204" pitchFamily="34" charset="0"/>
              </a:rPr>
              <a:t>technology</a:t>
            </a:r>
            <a:r>
              <a:rPr lang="it-IT" sz="4000" dirty="0">
                <a:solidFill>
                  <a:schemeClr val="accent6"/>
                </a:solidFill>
                <a:effectLst/>
                <a:latin typeface="Arial" panose="020B0604020202020204" pitchFamily="34" charset="0"/>
                <a:ea typeface="Times New Roman" panose="02020603050405020304" pitchFamily="18" charset="0"/>
                <a:cs typeface="Calibri" panose="020F0502020204030204" pitchFamily="34" charset="0"/>
              </a:rPr>
              <a:t> </a:t>
            </a:r>
            <a:r>
              <a:rPr lang="it-IT" sz="4000" dirty="0">
                <a:effectLst/>
                <a:latin typeface="Arial" panose="020B0604020202020204" pitchFamily="34" charset="0"/>
                <a:ea typeface="Times New Roman" panose="02020603050405020304" pitchFamily="18" charset="0"/>
                <a:cs typeface="Calibri" panose="020F0502020204030204" pitchFamily="34" charset="0"/>
              </a:rPr>
              <a:t>da semi d’uva. </a:t>
            </a:r>
            <a:endParaRPr lang="en-IT" sz="4000" dirty="0"/>
          </a:p>
        </p:txBody>
      </p:sp>
      <p:pic>
        <p:nvPicPr>
          <p:cNvPr id="5" name="Picture 4" descr="Logo&#10;&#10;Description automatically generated">
            <a:extLst>
              <a:ext uri="{FF2B5EF4-FFF2-40B4-BE49-F238E27FC236}">
                <a16:creationId xmlns:a16="http://schemas.microsoft.com/office/drawing/2014/main" id="{AEC2E583-37A9-AF47-9725-1C4C2FCBDC24}"/>
              </a:ext>
            </a:extLst>
          </p:cNvPr>
          <p:cNvPicPr>
            <a:picLocks noChangeAspect="1"/>
          </p:cNvPicPr>
          <p:nvPr/>
        </p:nvPicPr>
        <p:blipFill>
          <a:blip r:embed="rId2"/>
          <a:stretch>
            <a:fillRect/>
          </a:stretch>
        </p:blipFill>
        <p:spPr>
          <a:xfrm>
            <a:off x="304075" y="277042"/>
            <a:ext cx="930791" cy="1143685"/>
          </a:xfrm>
          <a:prstGeom prst="rect">
            <a:avLst/>
          </a:prstGeom>
        </p:spPr>
      </p:pic>
      <p:sp>
        <p:nvSpPr>
          <p:cNvPr id="6" name="TextBox 5">
            <a:extLst>
              <a:ext uri="{FF2B5EF4-FFF2-40B4-BE49-F238E27FC236}">
                <a16:creationId xmlns:a16="http://schemas.microsoft.com/office/drawing/2014/main" id="{000271A7-39A6-B240-990A-D55D3FB72B74}"/>
              </a:ext>
            </a:extLst>
          </p:cNvPr>
          <p:cNvSpPr txBox="1"/>
          <p:nvPr/>
        </p:nvSpPr>
        <p:spPr>
          <a:xfrm>
            <a:off x="5314122" y="4752651"/>
            <a:ext cx="5685183" cy="1384995"/>
          </a:xfrm>
          <a:prstGeom prst="rect">
            <a:avLst/>
          </a:prstGeom>
          <a:noFill/>
        </p:spPr>
        <p:txBody>
          <a:bodyPr wrap="square" rtlCol="0">
            <a:spAutoFit/>
          </a:bodyPr>
          <a:lstStyle/>
          <a:p>
            <a:r>
              <a:rPr lang="en-IT" sz="2800" dirty="0"/>
              <a:t>Fulvio Ursini</a:t>
            </a:r>
          </a:p>
          <a:p>
            <a:r>
              <a:rPr lang="en-IT" sz="2800" dirty="0"/>
              <a:t>Dipartimento di Medicina Molecolare</a:t>
            </a:r>
          </a:p>
          <a:p>
            <a:r>
              <a:rPr lang="en-IT" sz="2800" dirty="0"/>
              <a:t>Università di Padova</a:t>
            </a:r>
          </a:p>
        </p:txBody>
      </p:sp>
    </p:spTree>
    <p:extLst>
      <p:ext uri="{BB962C8B-B14F-4D97-AF65-F5344CB8AC3E}">
        <p14:creationId xmlns:p14="http://schemas.microsoft.com/office/powerpoint/2010/main" val="400006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E34C7DC6-44E3-2543-B244-7B60F2774147}"/>
              </a:ext>
            </a:extLst>
          </p:cNvPr>
          <p:cNvPicPr>
            <a:picLocks noChangeAspect="1"/>
          </p:cNvPicPr>
          <p:nvPr/>
        </p:nvPicPr>
        <p:blipFill>
          <a:blip r:embed="rId2"/>
          <a:stretch>
            <a:fillRect/>
          </a:stretch>
        </p:blipFill>
        <p:spPr>
          <a:xfrm>
            <a:off x="1381168" y="122587"/>
            <a:ext cx="9672794" cy="466712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122317-39A1-6642-A13C-806FF700270C}"/>
              </a:ext>
            </a:extLst>
          </p:cNvPr>
          <p:cNvSpPr txBox="1"/>
          <p:nvPr/>
        </p:nvSpPr>
        <p:spPr>
          <a:xfrm>
            <a:off x="1493321" y="4876706"/>
            <a:ext cx="9291145" cy="1200329"/>
          </a:xfrm>
          <a:prstGeom prst="rect">
            <a:avLst/>
          </a:prstGeom>
          <a:noFill/>
        </p:spPr>
        <p:txBody>
          <a:bodyPr wrap="square" rtlCol="0">
            <a:spAutoFit/>
          </a:bodyPr>
          <a:lstStyle/>
          <a:p>
            <a:r>
              <a:rPr lang="en-IT" dirty="0"/>
              <a:t>Colorimetric tests such as Folin Ciocalteu and Bate Smith commonly routinely used to test PAC in GSE have a very limited use to testify the quality of the extract and the occurrence of a possible adulteration.</a:t>
            </a:r>
          </a:p>
          <a:p>
            <a:r>
              <a:rPr lang="en-IT" dirty="0"/>
              <a:t>A more accurate characterization integrating different analytical approaches is mandatory.</a:t>
            </a:r>
          </a:p>
        </p:txBody>
      </p:sp>
    </p:spTree>
    <p:extLst>
      <p:ext uri="{BB962C8B-B14F-4D97-AF65-F5344CB8AC3E}">
        <p14:creationId xmlns:p14="http://schemas.microsoft.com/office/powerpoint/2010/main" val="193277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line chart, histogram&#10;&#10;Description automatically generated">
            <a:extLst>
              <a:ext uri="{FF2B5EF4-FFF2-40B4-BE49-F238E27FC236}">
                <a16:creationId xmlns:a16="http://schemas.microsoft.com/office/drawing/2014/main" id="{E03486E3-8DBC-D54A-9FA0-647B24B8C193}"/>
              </a:ext>
            </a:extLst>
          </p:cNvPr>
          <p:cNvPicPr>
            <a:picLocks noChangeAspect="1"/>
          </p:cNvPicPr>
          <p:nvPr/>
        </p:nvPicPr>
        <p:blipFill>
          <a:blip r:embed="rId2"/>
          <a:stretch>
            <a:fillRect/>
          </a:stretch>
        </p:blipFill>
        <p:spPr>
          <a:xfrm>
            <a:off x="2590425" y="98388"/>
            <a:ext cx="5302006" cy="312818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histogram&#10;&#10;Description automatically generated">
            <a:extLst>
              <a:ext uri="{FF2B5EF4-FFF2-40B4-BE49-F238E27FC236}">
                <a16:creationId xmlns:a16="http://schemas.microsoft.com/office/drawing/2014/main" id="{2F19EF2C-B428-C842-91C9-9E9BBA01E07A}"/>
              </a:ext>
            </a:extLst>
          </p:cNvPr>
          <p:cNvPicPr>
            <a:picLocks noChangeAspect="1"/>
          </p:cNvPicPr>
          <p:nvPr/>
        </p:nvPicPr>
        <p:blipFill>
          <a:blip r:embed="rId3"/>
          <a:stretch>
            <a:fillRect/>
          </a:stretch>
        </p:blipFill>
        <p:spPr>
          <a:xfrm>
            <a:off x="2408335" y="3283384"/>
            <a:ext cx="5568009" cy="3517802"/>
          </a:xfrm>
          <a:prstGeom prst="rect">
            <a:avLst/>
          </a:prstGeom>
        </p:spPr>
      </p:pic>
      <p:sp>
        <p:nvSpPr>
          <p:cNvPr id="6" name="TextBox 5">
            <a:extLst>
              <a:ext uri="{FF2B5EF4-FFF2-40B4-BE49-F238E27FC236}">
                <a16:creationId xmlns:a16="http://schemas.microsoft.com/office/drawing/2014/main" id="{0944DAAF-8CF2-C44C-B773-91B42243B7A1}"/>
              </a:ext>
            </a:extLst>
          </p:cNvPr>
          <p:cNvSpPr txBox="1"/>
          <p:nvPr/>
        </p:nvSpPr>
        <p:spPr>
          <a:xfrm>
            <a:off x="8040273" y="1201175"/>
            <a:ext cx="1804023" cy="1200329"/>
          </a:xfrm>
          <a:prstGeom prst="rect">
            <a:avLst/>
          </a:prstGeom>
          <a:noFill/>
        </p:spPr>
        <p:txBody>
          <a:bodyPr wrap="square" rtlCol="0">
            <a:spAutoFit/>
          </a:bodyPr>
          <a:lstStyle/>
          <a:p>
            <a:r>
              <a:rPr lang="en-IT" dirty="0"/>
              <a:t>Ecovitis</a:t>
            </a:r>
          </a:p>
          <a:p>
            <a:r>
              <a:rPr lang="en-IT" dirty="0"/>
              <a:t>FTIR spectra of six independent preparations</a:t>
            </a:r>
          </a:p>
        </p:txBody>
      </p:sp>
      <p:sp>
        <p:nvSpPr>
          <p:cNvPr id="7" name="TextBox 6">
            <a:extLst>
              <a:ext uri="{FF2B5EF4-FFF2-40B4-BE49-F238E27FC236}">
                <a16:creationId xmlns:a16="http://schemas.microsoft.com/office/drawing/2014/main" id="{2C1F3E6C-CB9C-1041-A755-152B8C606DF9}"/>
              </a:ext>
            </a:extLst>
          </p:cNvPr>
          <p:cNvSpPr txBox="1"/>
          <p:nvPr/>
        </p:nvSpPr>
        <p:spPr>
          <a:xfrm>
            <a:off x="8295861" y="4253948"/>
            <a:ext cx="2835357" cy="646331"/>
          </a:xfrm>
          <a:prstGeom prst="rect">
            <a:avLst/>
          </a:prstGeom>
          <a:noFill/>
        </p:spPr>
        <p:txBody>
          <a:bodyPr wrap="square" rtlCol="0">
            <a:spAutoFit/>
          </a:bodyPr>
          <a:lstStyle/>
          <a:p>
            <a:r>
              <a:rPr lang="en-IT" dirty="0"/>
              <a:t>FTIR spectra of different commercially available GSE</a:t>
            </a:r>
          </a:p>
        </p:txBody>
      </p:sp>
    </p:spTree>
    <p:extLst>
      <p:ext uri="{BB962C8B-B14F-4D97-AF65-F5344CB8AC3E}">
        <p14:creationId xmlns:p14="http://schemas.microsoft.com/office/powerpoint/2010/main" val="42186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36C8C3CA-01C9-4E64-9306-E825FB7E9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18"/>
            <a:ext cx="12153934" cy="4184209"/>
          </a:xfrm>
          <a:prstGeom prst="rect">
            <a:avLst/>
          </a:prstGeom>
        </p:spPr>
      </p:pic>
      <p:sp>
        <p:nvSpPr>
          <p:cNvPr id="5" name="TextBox 4">
            <a:extLst>
              <a:ext uri="{FF2B5EF4-FFF2-40B4-BE49-F238E27FC236}">
                <a16:creationId xmlns:a16="http://schemas.microsoft.com/office/drawing/2014/main" id="{E0C9CCA2-E698-804C-8FBC-F08BEABF2407}"/>
              </a:ext>
            </a:extLst>
          </p:cNvPr>
          <p:cNvSpPr txBox="1"/>
          <p:nvPr/>
        </p:nvSpPr>
        <p:spPr>
          <a:xfrm>
            <a:off x="6400800" y="6011374"/>
            <a:ext cx="6096000" cy="646331"/>
          </a:xfrm>
          <a:prstGeom prst="rect">
            <a:avLst/>
          </a:prstGeom>
          <a:noFill/>
        </p:spPr>
        <p:txBody>
          <a:bodyPr wrap="square">
            <a:spAutoFit/>
          </a:bodyPr>
          <a:lstStyle/>
          <a:p>
            <a:r>
              <a:rPr lang="en-GB" b="0" i="1" u="none" strike="noStrike" dirty="0">
                <a:solidFill>
                  <a:srgbClr val="222222"/>
                </a:solidFill>
                <a:effectLst/>
                <a:latin typeface="Arial" panose="020B0604020202020204" pitchFamily="34" charset="0"/>
              </a:rPr>
              <a:t>Antioxidants</a:t>
            </a:r>
            <a:r>
              <a:rPr lang="en-GB" b="0" i="0" u="none" strike="noStrike" dirty="0">
                <a:solidFill>
                  <a:srgbClr val="222222"/>
                </a:solidFill>
                <a:effectLst/>
                <a:latin typeface="Arial" panose="020B0604020202020204" pitchFamily="34" charset="0"/>
              </a:rPr>
              <a:t> </a:t>
            </a:r>
            <a:r>
              <a:rPr lang="en-GB" b="1" i="0" u="none" strike="noStrike" dirty="0">
                <a:solidFill>
                  <a:srgbClr val="222222"/>
                </a:solidFill>
                <a:effectLst/>
                <a:latin typeface="Arial" panose="020B0604020202020204" pitchFamily="34" charset="0"/>
              </a:rPr>
              <a:t>2021</a:t>
            </a:r>
            <a:r>
              <a:rPr lang="en-GB" b="0" i="0" u="none" strike="noStrike" dirty="0">
                <a:solidFill>
                  <a:srgbClr val="222222"/>
                </a:solidFill>
                <a:effectLst/>
                <a:latin typeface="Arial" panose="020B0604020202020204" pitchFamily="34" charset="0"/>
              </a:rPr>
              <a:t>, </a:t>
            </a:r>
            <a:r>
              <a:rPr lang="en-GB" b="0" i="1" u="none" strike="noStrike" dirty="0">
                <a:solidFill>
                  <a:srgbClr val="222222"/>
                </a:solidFill>
                <a:effectLst/>
                <a:latin typeface="Arial" panose="020B0604020202020204" pitchFamily="34" charset="0"/>
              </a:rPr>
              <a:t>10</a:t>
            </a:r>
            <a:r>
              <a:rPr lang="en-GB" b="0" i="0" u="none" strike="noStrike" dirty="0">
                <a:solidFill>
                  <a:srgbClr val="222222"/>
                </a:solidFill>
                <a:effectLst/>
                <a:latin typeface="Arial" panose="020B0604020202020204" pitchFamily="34" charset="0"/>
              </a:rPr>
              <a:t>(3), 418; </a:t>
            </a:r>
            <a:r>
              <a:rPr lang="en-GB" b="1" i="0" u="none" strike="noStrike" dirty="0">
                <a:effectLst/>
                <a:latin typeface="Arial" panose="020B0604020202020204" pitchFamily="34" charset="0"/>
                <a:hlinkClick r:id="rId3"/>
              </a:rPr>
              <a:t>https://doi.org/10.3390/antiox10030418</a:t>
            </a:r>
            <a:endParaRPr lang="en-IT" dirty="0"/>
          </a:p>
        </p:txBody>
      </p:sp>
      <p:sp>
        <p:nvSpPr>
          <p:cNvPr id="2" name="TextBox 1">
            <a:extLst>
              <a:ext uri="{FF2B5EF4-FFF2-40B4-BE49-F238E27FC236}">
                <a16:creationId xmlns:a16="http://schemas.microsoft.com/office/drawing/2014/main" id="{BF6BD78D-813B-3943-94E1-0336B6DD6161}"/>
              </a:ext>
            </a:extLst>
          </p:cNvPr>
          <p:cNvSpPr txBox="1"/>
          <p:nvPr/>
        </p:nvSpPr>
        <p:spPr>
          <a:xfrm>
            <a:off x="1129779" y="4492618"/>
            <a:ext cx="9448800" cy="1200329"/>
          </a:xfrm>
          <a:prstGeom prst="rect">
            <a:avLst/>
          </a:prstGeom>
          <a:noFill/>
        </p:spPr>
        <p:txBody>
          <a:bodyPr wrap="square" rtlCol="0">
            <a:spAutoFit/>
          </a:bodyPr>
          <a:lstStyle/>
          <a:p>
            <a:r>
              <a:rPr lang="en-US" dirty="0"/>
              <a:t>GPC data: (</a:t>
            </a:r>
            <a:r>
              <a:rPr lang="en-US" b="1" dirty="0"/>
              <a:t>A</a:t>
            </a:r>
            <a:r>
              <a:rPr lang="en-US" dirty="0"/>
              <a:t>) Gel permeation chromatograms of procyanidin standards (epicatechin EC, dimer B2, trimer C1, tetramer D, pentamer E) overlaying the chromatogram of </a:t>
            </a:r>
            <a:r>
              <a:rPr lang="en-US" dirty="0" err="1"/>
              <a:t>Ecovitis</a:t>
            </a:r>
            <a:r>
              <a:rPr lang="en-US" dirty="0"/>
              <a:t>™ (blue line). (</a:t>
            </a:r>
            <a:r>
              <a:rPr lang="en-US" b="1" dirty="0"/>
              <a:t>B</a:t>
            </a:r>
            <a:r>
              <a:rPr lang="en-US" dirty="0"/>
              <a:t>) Calibration curves of PACs (GA, TA, EC, ECG, EGC, EGCG, PC-B2, PC-C1, PC-D, PC-E, black squares) and polystyrene (red circles). Arrows indicate the observed linear range for the GPC column.</a:t>
            </a:r>
            <a:r>
              <a:rPr lang="en-IT" dirty="0"/>
              <a:t> </a:t>
            </a:r>
          </a:p>
        </p:txBody>
      </p:sp>
    </p:spTree>
    <p:extLst>
      <p:ext uri="{BB962C8B-B14F-4D97-AF65-F5344CB8AC3E}">
        <p14:creationId xmlns:p14="http://schemas.microsoft.com/office/powerpoint/2010/main" val="174140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9D9F225-04DD-49D5-AE47-3B3D78BF4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39" y="507356"/>
            <a:ext cx="9742883" cy="3864334"/>
          </a:xfrm>
          <a:prstGeom prst="rect">
            <a:avLst/>
          </a:prstGeom>
        </p:spPr>
      </p:pic>
      <p:sp>
        <p:nvSpPr>
          <p:cNvPr id="2" name="TextBox 1">
            <a:extLst>
              <a:ext uri="{FF2B5EF4-FFF2-40B4-BE49-F238E27FC236}">
                <a16:creationId xmlns:a16="http://schemas.microsoft.com/office/drawing/2014/main" id="{6272CF5B-1EE3-634C-9D9D-882D62045A5E}"/>
              </a:ext>
            </a:extLst>
          </p:cNvPr>
          <p:cNvSpPr txBox="1"/>
          <p:nvPr/>
        </p:nvSpPr>
        <p:spPr>
          <a:xfrm>
            <a:off x="143239" y="4267200"/>
            <a:ext cx="10893287" cy="1477328"/>
          </a:xfrm>
          <a:prstGeom prst="rect">
            <a:avLst/>
          </a:prstGeom>
          <a:noFill/>
        </p:spPr>
        <p:txBody>
          <a:bodyPr wrap="square" rtlCol="0">
            <a:spAutoFit/>
          </a:bodyPr>
          <a:lstStyle/>
          <a:p>
            <a:r>
              <a:rPr lang="en-US" dirty="0"/>
              <a:t>GPC profiles of </a:t>
            </a:r>
            <a:r>
              <a:rPr lang="en-US" dirty="0" err="1"/>
              <a:t>Ecovitis</a:t>
            </a:r>
            <a:r>
              <a:rPr lang="en-US" dirty="0"/>
              <a:t>™ (</a:t>
            </a:r>
            <a:r>
              <a:rPr lang="en-US" b="1" dirty="0"/>
              <a:t>A</a:t>
            </a:r>
            <a:r>
              <a:rPr lang="en-US" dirty="0"/>
              <a:t>) blue line: Normalized AU (%); red line: cumulative distribution and median degree of </a:t>
            </a:r>
            <a:r>
              <a:rPr lang="en-US" dirty="0" err="1"/>
              <a:t>polymerisation</a:t>
            </a:r>
            <a:r>
              <a:rPr lang="en-US" dirty="0"/>
              <a:t> (</a:t>
            </a:r>
            <a:r>
              <a:rPr lang="en-US" dirty="0" err="1"/>
              <a:t>mDP</a:t>
            </a:r>
            <a:r>
              <a:rPr lang="en-US" dirty="0"/>
              <a:t>), expressed as the number of catechin units contained at the average molecular weight; (</a:t>
            </a:r>
            <a:r>
              <a:rPr lang="en-US" b="1" dirty="0"/>
              <a:t>B</a:t>
            </a:r>
            <a:r>
              <a:rPr lang="en-US" dirty="0"/>
              <a:t>) Blue line: catechin absorbance (AU); red line: concentration (µmolar) of PACs along GPC profile. The latter was obtained by dividing the molar concentration of catechin equivalents calculated from absorbance for the DP corresponding to the MW in the plot.</a:t>
            </a:r>
            <a:r>
              <a:rPr lang="en-IT" dirty="0"/>
              <a:t> </a:t>
            </a:r>
          </a:p>
        </p:txBody>
      </p:sp>
      <p:sp>
        <p:nvSpPr>
          <p:cNvPr id="5" name="TextBox 4">
            <a:extLst>
              <a:ext uri="{FF2B5EF4-FFF2-40B4-BE49-F238E27FC236}">
                <a16:creationId xmlns:a16="http://schemas.microsoft.com/office/drawing/2014/main" id="{91C2AFCB-F6DF-CC4A-9841-3C3696E7AB7B}"/>
              </a:ext>
            </a:extLst>
          </p:cNvPr>
          <p:cNvSpPr txBox="1"/>
          <p:nvPr/>
        </p:nvSpPr>
        <p:spPr>
          <a:xfrm>
            <a:off x="6400800" y="6027478"/>
            <a:ext cx="5393635" cy="646331"/>
          </a:xfrm>
          <a:prstGeom prst="rect">
            <a:avLst/>
          </a:prstGeom>
          <a:noFill/>
        </p:spPr>
        <p:txBody>
          <a:bodyPr wrap="square">
            <a:spAutoFit/>
          </a:bodyPr>
          <a:lstStyle/>
          <a:p>
            <a:r>
              <a:rPr lang="en-GB" b="0" i="1" u="none" strike="noStrike" dirty="0">
                <a:solidFill>
                  <a:srgbClr val="222222"/>
                </a:solidFill>
                <a:effectLst/>
                <a:latin typeface="Arial" panose="020B0604020202020204" pitchFamily="34" charset="0"/>
              </a:rPr>
              <a:t>Antioxidants</a:t>
            </a:r>
            <a:r>
              <a:rPr lang="en-GB" b="0" i="0" u="none" strike="noStrike" dirty="0">
                <a:solidFill>
                  <a:srgbClr val="222222"/>
                </a:solidFill>
                <a:effectLst/>
                <a:latin typeface="Arial" panose="020B0604020202020204" pitchFamily="34" charset="0"/>
              </a:rPr>
              <a:t> </a:t>
            </a:r>
            <a:r>
              <a:rPr lang="en-GB" b="1" i="0" u="none" strike="noStrike" dirty="0">
                <a:solidFill>
                  <a:srgbClr val="222222"/>
                </a:solidFill>
                <a:effectLst/>
                <a:latin typeface="Arial" panose="020B0604020202020204" pitchFamily="34" charset="0"/>
              </a:rPr>
              <a:t>2021</a:t>
            </a:r>
            <a:r>
              <a:rPr lang="en-GB" b="0" i="0" u="none" strike="noStrike" dirty="0">
                <a:solidFill>
                  <a:srgbClr val="222222"/>
                </a:solidFill>
                <a:effectLst/>
                <a:latin typeface="Arial" panose="020B0604020202020204" pitchFamily="34" charset="0"/>
              </a:rPr>
              <a:t>, </a:t>
            </a:r>
            <a:r>
              <a:rPr lang="en-GB" b="0" i="1" u="none" strike="noStrike" dirty="0">
                <a:solidFill>
                  <a:srgbClr val="222222"/>
                </a:solidFill>
                <a:effectLst/>
                <a:latin typeface="Arial" panose="020B0604020202020204" pitchFamily="34" charset="0"/>
              </a:rPr>
              <a:t>10</a:t>
            </a:r>
            <a:r>
              <a:rPr lang="en-GB" b="0" i="0" u="none" strike="noStrike" dirty="0">
                <a:solidFill>
                  <a:srgbClr val="222222"/>
                </a:solidFill>
                <a:effectLst/>
                <a:latin typeface="Arial" panose="020B0604020202020204" pitchFamily="34" charset="0"/>
              </a:rPr>
              <a:t>(3), 418; </a:t>
            </a:r>
            <a:r>
              <a:rPr lang="en-GB" b="1" i="0" u="none" strike="noStrike" dirty="0">
                <a:effectLst/>
                <a:latin typeface="Arial" panose="020B0604020202020204" pitchFamily="34" charset="0"/>
                <a:hlinkClick r:id="rId3"/>
              </a:rPr>
              <a:t>https://doi.org/10.3390/antiox10030418</a:t>
            </a:r>
            <a:endParaRPr lang="en-IT" dirty="0"/>
          </a:p>
        </p:txBody>
      </p:sp>
    </p:spTree>
    <p:extLst>
      <p:ext uri="{BB962C8B-B14F-4D97-AF65-F5344CB8AC3E}">
        <p14:creationId xmlns:p14="http://schemas.microsoft.com/office/powerpoint/2010/main" val="316476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4F5D4-5ACD-8843-A5EF-3366B13EAC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8175"/>
            <a:ext cx="11913026" cy="3697564"/>
          </a:xfrm>
          <a:prstGeom prst="rect">
            <a:avLst/>
          </a:prstGeom>
          <a:noFill/>
        </p:spPr>
      </p:pic>
      <p:sp>
        <p:nvSpPr>
          <p:cNvPr id="2" name="TextBox 1">
            <a:extLst>
              <a:ext uri="{FF2B5EF4-FFF2-40B4-BE49-F238E27FC236}">
                <a16:creationId xmlns:a16="http://schemas.microsoft.com/office/drawing/2014/main" id="{2A2B980B-CD62-1549-B5EA-65738BAD2A14}"/>
              </a:ext>
            </a:extLst>
          </p:cNvPr>
          <p:cNvSpPr txBox="1"/>
          <p:nvPr/>
        </p:nvSpPr>
        <p:spPr>
          <a:xfrm>
            <a:off x="0" y="4863548"/>
            <a:ext cx="12192000" cy="1015663"/>
          </a:xfrm>
          <a:prstGeom prst="rect">
            <a:avLst/>
          </a:prstGeom>
          <a:noFill/>
        </p:spPr>
        <p:txBody>
          <a:bodyPr wrap="square" rtlCol="0">
            <a:spAutoFit/>
          </a:bodyPr>
          <a:lstStyle/>
          <a:p>
            <a:r>
              <a:rPr lang="en-US" sz="2000" dirty="0"/>
              <a:t>ESI Q-Tof MS matrix-matched calibration curve obtained from linear regression of a single analyte ion volume versus concentration expressed as µg/ml (Plot A) and cumulative data from epicatechin (EC), epicatechin gallate (ECG), procyanidin B2, D and E expressed as µmolar concentration (Plot B). </a:t>
            </a:r>
            <a:endParaRPr lang="en-IT" sz="2000" dirty="0"/>
          </a:p>
        </p:txBody>
      </p:sp>
    </p:spTree>
    <p:extLst>
      <p:ext uri="{BB962C8B-B14F-4D97-AF65-F5344CB8AC3E}">
        <p14:creationId xmlns:p14="http://schemas.microsoft.com/office/powerpoint/2010/main" val="400230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B45A0D20-EF0A-4CBC-9B9F-E54709C77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7784" cy="4593336"/>
          </a:xfrm>
          <a:prstGeom prst="rect">
            <a:avLst/>
          </a:prstGeom>
        </p:spPr>
      </p:pic>
      <p:sp>
        <p:nvSpPr>
          <p:cNvPr id="2" name="TextBox 1">
            <a:extLst>
              <a:ext uri="{FF2B5EF4-FFF2-40B4-BE49-F238E27FC236}">
                <a16:creationId xmlns:a16="http://schemas.microsoft.com/office/drawing/2014/main" id="{1CD501D6-0CAA-9F4B-A1A5-5BD6EB725F51}"/>
              </a:ext>
            </a:extLst>
          </p:cNvPr>
          <p:cNvSpPr txBox="1"/>
          <p:nvPr/>
        </p:nvSpPr>
        <p:spPr>
          <a:xfrm>
            <a:off x="132522" y="5022574"/>
            <a:ext cx="11357113" cy="954107"/>
          </a:xfrm>
          <a:prstGeom prst="rect">
            <a:avLst/>
          </a:prstGeom>
          <a:noFill/>
        </p:spPr>
        <p:txBody>
          <a:bodyPr wrap="square" rtlCol="0">
            <a:spAutoFit/>
          </a:bodyPr>
          <a:lstStyle/>
          <a:p>
            <a:r>
              <a:rPr lang="en-US" sz="2800" dirty="0"/>
              <a:t>Representative ESI Q-Tof (shot gun approach) mass spectrum of </a:t>
            </a:r>
            <a:r>
              <a:rPr lang="en-US" sz="2800" dirty="0" err="1"/>
              <a:t>Ecovitis</a:t>
            </a:r>
            <a:r>
              <a:rPr lang="en-US" sz="2800" dirty="0"/>
              <a:t>™. Insert A is the x-axis expanded segment from 600 to 1200 m/z. </a:t>
            </a:r>
            <a:endParaRPr lang="en-IT" sz="2800" dirty="0"/>
          </a:p>
        </p:txBody>
      </p:sp>
    </p:spTree>
    <p:extLst>
      <p:ext uri="{BB962C8B-B14F-4D97-AF65-F5344CB8AC3E}">
        <p14:creationId xmlns:p14="http://schemas.microsoft.com/office/powerpoint/2010/main" val="250371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low confidence">
            <a:extLst>
              <a:ext uri="{FF2B5EF4-FFF2-40B4-BE49-F238E27FC236}">
                <a16:creationId xmlns:a16="http://schemas.microsoft.com/office/drawing/2014/main" id="{CDCEE43D-1BE4-4678-965C-3805FB8CD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433" y="-13252"/>
            <a:ext cx="9680448" cy="6409944"/>
          </a:xfrm>
          <a:prstGeom prst="rect">
            <a:avLst/>
          </a:prstGeom>
        </p:spPr>
      </p:pic>
      <p:sp>
        <p:nvSpPr>
          <p:cNvPr id="2" name="TextBox 1">
            <a:extLst>
              <a:ext uri="{FF2B5EF4-FFF2-40B4-BE49-F238E27FC236}">
                <a16:creationId xmlns:a16="http://schemas.microsoft.com/office/drawing/2014/main" id="{7028042B-8A91-6243-9882-58E21079FB12}"/>
              </a:ext>
            </a:extLst>
          </p:cNvPr>
          <p:cNvSpPr txBox="1"/>
          <p:nvPr/>
        </p:nvSpPr>
        <p:spPr>
          <a:xfrm>
            <a:off x="291548" y="3525079"/>
            <a:ext cx="3392555" cy="2308324"/>
          </a:xfrm>
          <a:prstGeom prst="rect">
            <a:avLst/>
          </a:prstGeom>
          <a:noFill/>
        </p:spPr>
        <p:txBody>
          <a:bodyPr wrap="square" rtlCol="0">
            <a:spAutoFit/>
          </a:bodyPr>
          <a:lstStyle/>
          <a:p>
            <a:r>
              <a:rPr lang="en-US" sz="2400" dirty="0"/>
              <a:t>Deconvoluted ESI Q-Tof mass spectrum of </a:t>
            </a:r>
            <a:r>
              <a:rPr lang="en-US" sz="2400" dirty="0" err="1"/>
              <a:t>Ecovitis</a:t>
            </a:r>
            <a:r>
              <a:rPr lang="en-US" sz="2400" dirty="0"/>
              <a:t>™ grape seed extract. Compounds are identified with ID number as in Table</a:t>
            </a:r>
            <a:endParaRPr lang="en-IT" sz="2400" dirty="0"/>
          </a:p>
        </p:txBody>
      </p:sp>
    </p:spTree>
    <p:extLst>
      <p:ext uri="{BB962C8B-B14F-4D97-AF65-F5344CB8AC3E}">
        <p14:creationId xmlns:p14="http://schemas.microsoft.com/office/powerpoint/2010/main" val="394962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F0BAE-1BFD-41FB-AD3F-C1CE22E69918}"/>
              </a:ext>
            </a:extLst>
          </p:cNvPr>
          <p:cNvPicPr>
            <a:picLocks noChangeAspect="1"/>
          </p:cNvPicPr>
          <p:nvPr/>
        </p:nvPicPr>
        <p:blipFill>
          <a:blip r:embed="rId2"/>
          <a:stretch>
            <a:fillRect/>
          </a:stretch>
        </p:blipFill>
        <p:spPr>
          <a:xfrm>
            <a:off x="407090" y="227772"/>
            <a:ext cx="10344150" cy="6591300"/>
          </a:xfrm>
          <a:prstGeom prst="rect">
            <a:avLst/>
          </a:prstGeom>
        </p:spPr>
      </p:pic>
    </p:spTree>
    <p:extLst>
      <p:ext uri="{BB962C8B-B14F-4D97-AF65-F5344CB8AC3E}">
        <p14:creationId xmlns:p14="http://schemas.microsoft.com/office/powerpoint/2010/main" val="198558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838C83B2-05D7-1546-8E45-A049E9A285BD}"/>
              </a:ext>
            </a:extLst>
          </p:cNvPr>
          <p:cNvSpPr txBox="1"/>
          <p:nvPr/>
        </p:nvSpPr>
        <p:spPr>
          <a:xfrm>
            <a:off x="2309190" y="221411"/>
            <a:ext cx="8478079" cy="613469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t>In Summary: </a:t>
            </a:r>
          </a:p>
          <a:p>
            <a:pPr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A "green" solvent-free industrial process has been adopted for the preparation of the GSE </a:t>
            </a:r>
            <a:r>
              <a:rPr lang="en-US" sz="2000" dirty="0" err="1"/>
              <a:t>Ecovitis</a:t>
            </a:r>
            <a:r>
              <a:rPr lang="en-US" sz="2000" dirty="0"/>
              <a:t>™ using water and selective tangential flow filtration at different porosity. </a:t>
            </a:r>
          </a:p>
          <a:p>
            <a:pPr marL="114300">
              <a:lnSpc>
                <a:spcPct val="90000"/>
              </a:lnSpc>
              <a:spcAft>
                <a:spcPts val="600"/>
              </a:spcAft>
            </a:pPr>
            <a:endParaRPr lang="en-US" sz="2000" dirty="0"/>
          </a:p>
          <a:p>
            <a:pPr marL="342900" indent="-228600">
              <a:lnSpc>
                <a:spcPct val="90000"/>
              </a:lnSpc>
              <a:spcAft>
                <a:spcPts val="600"/>
              </a:spcAft>
              <a:buFont typeface="Arial" panose="020B0604020202020204" pitchFamily="34" charset="0"/>
              <a:buChar char="•"/>
            </a:pPr>
            <a:r>
              <a:rPr lang="en-US" sz="2000" dirty="0"/>
              <a:t>The characterization has been resolved by using a combination of Gel Permeation Chromatography (GPC) and Mass Spectrometry (MS).</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 GPC and MS approaches were remarkably well cross-validated by overlapping results</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Adopting retention calibration and spectroscopic quantification of catechin as chromophore, GPC quantifies polymers up to traces at </a:t>
            </a:r>
            <a:r>
              <a:rPr lang="en-US" sz="2000" i="1" dirty="0"/>
              <a:t>n</a:t>
            </a:r>
            <a:r>
              <a:rPr lang="en-US" sz="2000" dirty="0"/>
              <a:t>= 30</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This sensitivity took advantage of the nanoscale shotgun approach, although paying the limit of missed separation of stereoisomers</a:t>
            </a:r>
          </a:p>
          <a:p>
            <a:pPr marL="114300">
              <a:lnSpc>
                <a:spcPct val="90000"/>
              </a:lnSpc>
              <a:spcAft>
                <a:spcPts val="600"/>
              </a:spcAft>
            </a:pPr>
            <a:endParaRPr lang="en-US" sz="2000" dirty="0"/>
          </a:p>
          <a:p>
            <a:pPr marL="342900" indent="-228600">
              <a:lnSpc>
                <a:spcPct val="90000"/>
              </a:lnSpc>
              <a:spcAft>
                <a:spcPts val="600"/>
              </a:spcAft>
              <a:buFont typeface="Arial" panose="020B0604020202020204" pitchFamily="34" charset="0"/>
              <a:buChar char="•"/>
            </a:pPr>
            <a:r>
              <a:rPr lang="en-US" sz="2000" dirty="0"/>
              <a:t>This procedure is applied for routine quality control of </a:t>
            </a:r>
            <a:r>
              <a:rPr lang="en-US" sz="2000" dirty="0" err="1"/>
              <a:t>Ecovitis</a:t>
            </a:r>
            <a:r>
              <a:rPr lang="en-US" sz="2000" dirty="0"/>
              <a:t>™</a:t>
            </a:r>
          </a:p>
          <a:p>
            <a:pPr indent="-228600">
              <a:lnSpc>
                <a:spcPct val="90000"/>
              </a:lnSpc>
              <a:spcAft>
                <a:spcPts val="600"/>
              </a:spcAft>
              <a:buFont typeface="Arial" panose="020B0604020202020204" pitchFamily="34" charset="0"/>
              <a:buChar char="•"/>
            </a:pPr>
            <a:endParaRPr lang="en-US" sz="1700" dirty="0"/>
          </a:p>
        </p:txBody>
      </p:sp>
      <p:sp>
        <p:nvSpPr>
          <p:cNvPr id="17" name="Isosceles Triangle 1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444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linds(horizontal)">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linds(horizontal)">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blinds(horizontal)">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blinds(horizontal)">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FDA12898-C813-4B49-AA0C-09FAA5172CD4}"/>
              </a:ext>
            </a:extLst>
          </p:cNvPr>
          <p:cNvPicPr>
            <a:picLocks noChangeAspect="1"/>
          </p:cNvPicPr>
          <p:nvPr/>
        </p:nvPicPr>
        <p:blipFill>
          <a:blip r:embed="rId2"/>
          <a:stretch>
            <a:fillRect/>
          </a:stretch>
        </p:blipFill>
        <p:spPr>
          <a:xfrm>
            <a:off x="2022145" y="643467"/>
            <a:ext cx="755398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58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D31BAE-DB1D-8E4E-9FC4-A86435A95303}"/>
              </a:ext>
            </a:extLst>
          </p:cNvPr>
          <p:cNvSpPr txBox="1"/>
          <p:nvPr/>
        </p:nvSpPr>
        <p:spPr>
          <a:xfrm>
            <a:off x="1388533" y="5047405"/>
            <a:ext cx="10171290" cy="1477328"/>
          </a:xfrm>
          <a:prstGeom prst="rect">
            <a:avLst/>
          </a:prstGeom>
          <a:noFill/>
        </p:spPr>
        <p:txBody>
          <a:bodyPr wrap="square" rtlCol="0">
            <a:spAutoFit/>
          </a:bodyPr>
          <a:lstStyle/>
          <a:p>
            <a:r>
              <a:rPr lang="en-US" dirty="0"/>
              <a:t>In the last decades, products obtained from grape seeds and characterized by a high polyphenol content have received particular attention due to their nutraceutical effects. </a:t>
            </a:r>
          </a:p>
          <a:p>
            <a:endParaRPr lang="en-US" dirty="0"/>
          </a:p>
          <a:p>
            <a:r>
              <a:rPr lang="en-US" dirty="0"/>
              <a:t>Grape seed extracts (GSE) containing variable amounts of polyphenols and so-called oligomeric </a:t>
            </a:r>
            <a:r>
              <a:rPr lang="en-US" dirty="0" err="1"/>
              <a:t>proanthocyanidins</a:t>
            </a:r>
            <a:r>
              <a:rPr lang="en-US" dirty="0"/>
              <a:t> (PACs) have been investigated in several health conditions </a:t>
            </a:r>
            <a:endParaRPr lang="en-IT" dirty="0"/>
          </a:p>
        </p:txBody>
      </p:sp>
      <p:pic>
        <p:nvPicPr>
          <p:cNvPr id="4" name="Picture 3" descr="Diagram&#10;&#10;Description automatically generated">
            <a:extLst>
              <a:ext uri="{FF2B5EF4-FFF2-40B4-BE49-F238E27FC236}">
                <a16:creationId xmlns:a16="http://schemas.microsoft.com/office/drawing/2014/main" id="{E176B56E-251C-3C4A-A6F3-2B1F01293B9D}"/>
              </a:ext>
            </a:extLst>
          </p:cNvPr>
          <p:cNvPicPr>
            <a:picLocks noChangeAspect="1"/>
          </p:cNvPicPr>
          <p:nvPr/>
        </p:nvPicPr>
        <p:blipFill>
          <a:blip r:embed="rId2"/>
          <a:stretch>
            <a:fillRect/>
          </a:stretch>
        </p:blipFill>
        <p:spPr>
          <a:xfrm>
            <a:off x="1004711" y="186511"/>
            <a:ext cx="7375803" cy="4441934"/>
          </a:xfrm>
          <a:prstGeom prst="rect">
            <a:avLst/>
          </a:prstGeom>
        </p:spPr>
      </p:pic>
      <p:pic>
        <p:nvPicPr>
          <p:cNvPr id="5" name="Picture 4" descr="Diagram&#10;&#10;Description automatically generated">
            <a:extLst>
              <a:ext uri="{FF2B5EF4-FFF2-40B4-BE49-F238E27FC236}">
                <a16:creationId xmlns:a16="http://schemas.microsoft.com/office/drawing/2014/main" id="{65077C1C-80C0-DE41-8F91-31E99001F128}"/>
              </a:ext>
            </a:extLst>
          </p:cNvPr>
          <p:cNvPicPr>
            <a:picLocks noChangeAspect="1"/>
          </p:cNvPicPr>
          <p:nvPr/>
        </p:nvPicPr>
        <p:blipFill>
          <a:blip r:embed="rId2"/>
          <a:stretch>
            <a:fillRect/>
          </a:stretch>
        </p:blipFill>
        <p:spPr>
          <a:xfrm>
            <a:off x="1004711" y="333267"/>
            <a:ext cx="7375803" cy="4441934"/>
          </a:xfrm>
          <a:prstGeom prst="rect">
            <a:avLst/>
          </a:prstGeom>
        </p:spPr>
      </p:pic>
    </p:spTree>
    <p:extLst>
      <p:ext uri="{BB962C8B-B14F-4D97-AF65-F5344CB8AC3E}">
        <p14:creationId xmlns:p14="http://schemas.microsoft.com/office/powerpoint/2010/main" val="333898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D988D6E8-4C44-7E44-9EE7-7631095B758B}"/>
              </a:ext>
            </a:extLst>
          </p:cNvPr>
          <p:cNvSpPr txBox="1"/>
          <p:nvPr/>
        </p:nvSpPr>
        <p:spPr>
          <a:xfrm>
            <a:off x="2556268" y="168471"/>
            <a:ext cx="4655265" cy="3536054"/>
          </a:xfrm>
          <a:prstGeom prst="rect">
            <a:avLst/>
          </a:prstGeom>
        </p:spPr>
        <p:txBody>
          <a:bodyPr vert="horz" lIns="91440" tIns="45720" rIns="91440" bIns="45720" rtlCol="0">
            <a:normAutofit lnSpcReduction="10000"/>
          </a:bodyPr>
          <a:lstStyle/>
          <a:p>
            <a:pPr>
              <a:lnSpc>
                <a:spcPct val="90000"/>
              </a:lnSpc>
              <a:spcAft>
                <a:spcPts val="600"/>
              </a:spcAft>
            </a:pPr>
            <a:r>
              <a:rPr lang="en-US" sz="2400" dirty="0" err="1">
                <a:solidFill>
                  <a:srgbClr val="FF0000"/>
                </a:solidFill>
              </a:rPr>
              <a:t>Effetti</a:t>
            </a:r>
            <a:r>
              <a:rPr lang="en-US" sz="2400" dirty="0">
                <a:solidFill>
                  <a:srgbClr val="FF0000"/>
                </a:solidFill>
              </a:rPr>
              <a:t> </a:t>
            </a:r>
            <a:r>
              <a:rPr lang="en-US" sz="2400" dirty="0" err="1">
                <a:solidFill>
                  <a:srgbClr val="FF0000"/>
                </a:solidFill>
              </a:rPr>
              <a:t>nutraceutici</a:t>
            </a:r>
            <a:r>
              <a:rPr lang="en-US" sz="2400" dirty="0">
                <a:solidFill>
                  <a:srgbClr val="FF0000"/>
                </a:solidFill>
              </a:rPr>
              <a:t> </a:t>
            </a:r>
            <a:r>
              <a:rPr lang="en-US" sz="2400" dirty="0" err="1">
                <a:solidFill>
                  <a:srgbClr val="FF0000"/>
                </a:solidFill>
              </a:rPr>
              <a:t>delle</a:t>
            </a:r>
            <a:r>
              <a:rPr lang="en-US" sz="2400" dirty="0">
                <a:solidFill>
                  <a:srgbClr val="FF0000"/>
                </a:solidFill>
              </a:rPr>
              <a:t> PAC</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Antioxidant</a:t>
            </a:r>
          </a:p>
          <a:p>
            <a:pPr indent="-228600">
              <a:lnSpc>
                <a:spcPct val="90000"/>
              </a:lnSpc>
              <a:spcAft>
                <a:spcPts val="600"/>
              </a:spcAft>
              <a:buFont typeface="Arial" panose="020B0604020202020204" pitchFamily="34" charset="0"/>
              <a:buChar char="•"/>
            </a:pPr>
            <a:r>
              <a:rPr lang="en-US" sz="2000" dirty="0"/>
              <a:t>Anti-diabetic</a:t>
            </a:r>
          </a:p>
          <a:p>
            <a:pPr indent="-228600">
              <a:lnSpc>
                <a:spcPct val="90000"/>
              </a:lnSpc>
              <a:spcAft>
                <a:spcPts val="600"/>
              </a:spcAft>
              <a:buFont typeface="Arial" panose="020B0604020202020204" pitchFamily="34" charset="0"/>
              <a:buChar char="•"/>
            </a:pPr>
            <a:r>
              <a:rPr lang="en-US" sz="2000" dirty="0"/>
              <a:t>Anti-platelets</a:t>
            </a:r>
          </a:p>
          <a:p>
            <a:pPr indent="-228600">
              <a:lnSpc>
                <a:spcPct val="90000"/>
              </a:lnSpc>
              <a:spcAft>
                <a:spcPts val="600"/>
              </a:spcAft>
              <a:buFont typeface="Arial" panose="020B0604020202020204" pitchFamily="34" charset="0"/>
              <a:buChar char="•"/>
            </a:pPr>
            <a:r>
              <a:rPr lang="en-US" sz="2000" dirty="0"/>
              <a:t>Anti-cholesterol</a:t>
            </a:r>
          </a:p>
          <a:p>
            <a:pPr indent="-228600">
              <a:lnSpc>
                <a:spcPct val="90000"/>
              </a:lnSpc>
              <a:spcAft>
                <a:spcPts val="600"/>
              </a:spcAft>
              <a:buFont typeface="Arial" panose="020B0604020202020204" pitchFamily="34" charset="0"/>
              <a:buChar char="•"/>
            </a:pPr>
            <a:r>
              <a:rPr lang="en-US" sz="2000" dirty="0"/>
              <a:t>Anti-inflammation</a:t>
            </a:r>
          </a:p>
          <a:p>
            <a:pPr indent="-228600">
              <a:lnSpc>
                <a:spcPct val="90000"/>
              </a:lnSpc>
              <a:spcAft>
                <a:spcPts val="600"/>
              </a:spcAft>
              <a:buFont typeface="Arial" panose="020B0604020202020204" pitchFamily="34" charset="0"/>
              <a:buChar char="•"/>
            </a:pPr>
            <a:r>
              <a:rPr lang="en-US" sz="2000" dirty="0"/>
              <a:t>Anti-microbial</a:t>
            </a:r>
          </a:p>
          <a:p>
            <a:pPr indent="-228600">
              <a:lnSpc>
                <a:spcPct val="90000"/>
              </a:lnSpc>
              <a:spcAft>
                <a:spcPts val="600"/>
              </a:spcAft>
              <a:buFont typeface="Arial" panose="020B0604020202020204" pitchFamily="34" charset="0"/>
              <a:buChar char="•"/>
            </a:pPr>
            <a:r>
              <a:rPr lang="en-US" sz="2000" dirty="0"/>
              <a:t>Anti-tumor</a:t>
            </a:r>
          </a:p>
          <a:p>
            <a:pPr indent="-228600">
              <a:lnSpc>
                <a:spcPct val="90000"/>
              </a:lnSpc>
              <a:spcAft>
                <a:spcPts val="600"/>
              </a:spcAft>
              <a:buFont typeface="Arial" panose="020B0604020202020204" pitchFamily="34" charset="0"/>
              <a:buChar char="•"/>
            </a:pPr>
            <a:r>
              <a:rPr lang="en-US" sz="2000" dirty="0"/>
              <a:t>Anti-aging </a:t>
            </a:r>
            <a:r>
              <a:rPr lang="en-US" sz="2000" dirty="0">
                <a:highlight>
                  <a:srgbClr val="00FF00"/>
                </a:highlight>
              </a:rPr>
              <a:t>(</a:t>
            </a:r>
            <a:r>
              <a:rPr lang="en-US" sz="2000" dirty="0" err="1">
                <a:highlight>
                  <a:srgbClr val="00FF00"/>
                </a:highlight>
              </a:rPr>
              <a:t>senolytic</a:t>
            </a:r>
            <a:r>
              <a:rPr lang="en-US" sz="2000" dirty="0">
                <a:highlight>
                  <a:srgbClr val="00FF00"/>
                </a:highlight>
              </a:rPr>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17" name="Isosceles Triangle 1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85508E6-C246-984C-BCA6-DD5419443935}"/>
              </a:ext>
            </a:extLst>
          </p:cNvPr>
          <p:cNvSpPr txBox="1"/>
          <p:nvPr/>
        </p:nvSpPr>
        <p:spPr>
          <a:xfrm>
            <a:off x="6329118" y="697046"/>
            <a:ext cx="4191021" cy="3139321"/>
          </a:xfrm>
          <a:prstGeom prst="rect">
            <a:avLst/>
          </a:prstGeom>
          <a:noFill/>
        </p:spPr>
        <p:txBody>
          <a:bodyPr wrap="square" rtlCol="0">
            <a:spAutoFit/>
          </a:bodyPr>
          <a:lstStyle/>
          <a:p>
            <a:r>
              <a:rPr lang="it-IT" b="1" dirty="0">
                <a:solidFill>
                  <a:srgbClr val="FF0000"/>
                </a:solidFill>
              </a:rPr>
              <a:t>Come è compatibile una simile panacea di effetti con un meccanismo comune, definibile in termini nutrizionali e/o farmacologici ?</a:t>
            </a:r>
          </a:p>
          <a:p>
            <a:r>
              <a:rPr lang="it-IT" b="1" dirty="0">
                <a:solidFill>
                  <a:srgbClr val="FF0000"/>
                </a:solidFill>
              </a:rPr>
              <a:t>Un possibile meccanismo recentemente proposto e che accomuna tutte queste condizioni è quello della </a:t>
            </a:r>
            <a:r>
              <a:rPr lang="it-IT" b="1" dirty="0" err="1">
                <a:solidFill>
                  <a:srgbClr val="FF0000"/>
                </a:solidFill>
              </a:rPr>
              <a:t>Ormesi</a:t>
            </a:r>
            <a:r>
              <a:rPr lang="it-IT" b="1" dirty="0">
                <a:solidFill>
                  <a:srgbClr val="FF0000"/>
                </a:solidFill>
              </a:rPr>
              <a:t> Nutrizionale basato sulla attivazione del fattore nucleare anti-stress Nrf2 ed il controllo della </a:t>
            </a:r>
            <a:r>
              <a:rPr lang="it-IT" b="1" i="1" dirty="0">
                <a:solidFill>
                  <a:schemeClr val="accent2"/>
                </a:solidFill>
              </a:rPr>
              <a:t>redox </a:t>
            </a:r>
            <a:r>
              <a:rPr lang="it-IT" b="1" i="1" dirty="0" err="1">
                <a:solidFill>
                  <a:schemeClr val="accent2"/>
                </a:solidFill>
              </a:rPr>
              <a:t>homeostasis</a:t>
            </a:r>
            <a:endParaRPr lang="it-IT" b="1" i="1" dirty="0">
              <a:solidFill>
                <a:schemeClr val="accent2"/>
              </a:solidFill>
            </a:endParaRPr>
          </a:p>
          <a:p>
            <a:endParaRPr lang="en-IT" dirty="0"/>
          </a:p>
        </p:txBody>
      </p:sp>
      <p:pic>
        <p:nvPicPr>
          <p:cNvPr id="12" name="Immagine 1" descr="Untitled.tiff">
            <a:extLst>
              <a:ext uri="{FF2B5EF4-FFF2-40B4-BE49-F238E27FC236}">
                <a16:creationId xmlns:a16="http://schemas.microsoft.com/office/drawing/2014/main" id="{6891864F-AF72-1946-A6CF-8226D5A8A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911"/>
            <a:ext cx="5312530" cy="1891719"/>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6FBDDF30-D33D-394A-B155-6D6D14DBC2BD}"/>
              </a:ext>
            </a:extLst>
          </p:cNvPr>
          <p:cNvPicPr>
            <a:picLocks noChangeAspect="1"/>
          </p:cNvPicPr>
          <p:nvPr/>
        </p:nvPicPr>
        <p:blipFill>
          <a:blip r:embed="rId3"/>
          <a:stretch>
            <a:fillRect/>
          </a:stretch>
        </p:blipFill>
        <p:spPr>
          <a:xfrm>
            <a:off x="5464647" y="4294789"/>
            <a:ext cx="5882936" cy="1671769"/>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7344A31A-A019-D147-9389-01836FAB8B6B}"/>
              </a:ext>
            </a:extLst>
          </p:cNvPr>
          <p:cNvPicPr>
            <a:picLocks noChangeAspect="1"/>
          </p:cNvPicPr>
          <p:nvPr/>
        </p:nvPicPr>
        <p:blipFill>
          <a:blip r:embed="rId4"/>
          <a:stretch>
            <a:fillRect/>
          </a:stretch>
        </p:blipFill>
        <p:spPr>
          <a:xfrm>
            <a:off x="0" y="5288929"/>
            <a:ext cx="4512430" cy="1569071"/>
          </a:xfrm>
          <a:prstGeom prst="rect">
            <a:avLst/>
          </a:prstGeom>
        </p:spPr>
      </p:pic>
    </p:spTree>
    <p:extLst>
      <p:ext uri="{BB962C8B-B14F-4D97-AF65-F5344CB8AC3E}">
        <p14:creationId xmlns:p14="http://schemas.microsoft.com/office/powerpoint/2010/main" val="213138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1E673FD-59E2-C142-8EC3-FCF96C3446B3}"/>
              </a:ext>
            </a:extLst>
          </p:cNvPr>
          <p:cNvPicPr>
            <a:picLocks noChangeAspect="1"/>
          </p:cNvPicPr>
          <p:nvPr/>
        </p:nvPicPr>
        <p:blipFill>
          <a:blip r:embed="rId2"/>
          <a:stretch>
            <a:fillRect/>
          </a:stretch>
        </p:blipFill>
        <p:spPr>
          <a:xfrm>
            <a:off x="2641600" y="204258"/>
            <a:ext cx="7653867" cy="6315168"/>
          </a:xfrm>
          <a:prstGeom prst="rect">
            <a:avLst/>
          </a:prstGeom>
        </p:spPr>
      </p:pic>
    </p:spTree>
    <p:extLst>
      <p:ext uri="{BB962C8B-B14F-4D97-AF65-F5344CB8AC3E}">
        <p14:creationId xmlns:p14="http://schemas.microsoft.com/office/powerpoint/2010/main" val="200324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atter chart&#10;&#10;Description automatically generated">
            <a:extLst>
              <a:ext uri="{FF2B5EF4-FFF2-40B4-BE49-F238E27FC236}">
                <a16:creationId xmlns:a16="http://schemas.microsoft.com/office/drawing/2014/main" id="{75F2212B-8974-224C-A664-57326E6FC495}"/>
              </a:ext>
            </a:extLst>
          </p:cNvPr>
          <p:cNvPicPr>
            <a:picLocks noChangeAspect="1"/>
          </p:cNvPicPr>
          <p:nvPr/>
        </p:nvPicPr>
        <p:blipFill>
          <a:blip r:embed="rId2"/>
          <a:stretch>
            <a:fillRect/>
          </a:stretch>
        </p:blipFill>
        <p:spPr>
          <a:xfrm>
            <a:off x="1549400" y="355600"/>
            <a:ext cx="9093200" cy="6146800"/>
          </a:xfrm>
          <a:prstGeom prst="rect">
            <a:avLst/>
          </a:prstGeom>
        </p:spPr>
      </p:pic>
    </p:spTree>
    <p:extLst>
      <p:ext uri="{BB962C8B-B14F-4D97-AF65-F5344CB8AC3E}">
        <p14:creationId xmlns:p14="http://schemas.microsoft.com/office/powerpoint/2010/main" val="61713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64FFB284-1C50-D74A-BA48-71E13F37D7DC}"/>
              </a:ext>
            </a:extLst>
          </p:cNvPr>
          <p:cNvPicPr>
            <a:picLocks noChangeAspect="1"/>
          </p:cNvPicPr>
          <p:nvPr/>
        </p:nvPicPr>
        <p:blipFill>
          <a:blip r:embed="rId2"/>
          <a:stretch>
            <a:fillRect/>
          </a:stretch>
        </p:blipFill>
        <p:spPr>
          <a:xfrm>
            <a:off x="1967760" y="363196"/>
            <a:ext cx="7635669" cy="572675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12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diagram&#10;&#10;Description automatically generated">
            <a:extLst>
              <a:ext uri="{FF2B5EF4-FFF2-40B4-BE49-F238E27FC236}">
                <a16:creationId xmlns:a16="http://schemas.microsoft.com/office/drawing/2014/main" id="{B53F774B-6F28-4F3D-8A67-BE90B8713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192" y="24384"/>
            <a:ext cx="5309616" cy="6809232"/>
          </a:xfrm>
          <a:prstGeom prst="rect">
            <a:avLst/>
          </a:prstGeom>
        </p:spPr>
      </p:pic>
    </p:spTree>
    <p:extLst>
      <p:ext uri="{BB962C8B-B14F-4D97-AF65-F5344CB8AC3E}">
        <p14:creationId xmlns:p14="http://schemas.microsoft.com/office/powerpoint/2010/main" val="254580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41DCD12F-A3E2-9B47-B3DC-6198FC186119}"/>
              </a:ext>
            </a:extLst>
          </p:cNvPr>
          <p:cNvPicPr>
            <a:picLocks noChangeAspect="1"/>
          </p:cNvPicPr>
          <p:nvPr/>
        </p:nvPicPr>
        <p:blipFill>
          <a:blip r:embed="rId2"/>
          <a:stretch>
            <a:fillRect/>
          </a:stretch>
        </p:blipFill>
        <p:spPr>
          <a:xfrm>
            <a:off x="2266014" y="434824"/>
            <a:ext cx="742808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16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633</Words>
  <Application>Microsoft Macintosh PowerPoint</Application>
  <PresentationFormat>Widescreen</PresentationFormat>
  <Paragraphs>45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Maiorino Matilde</dc:creator>
  <cp:lastModifiedBy>Maiorino Matilde</cp:lastModifiedBy>
  <cp:revision>15</cp:revision>
  <dcterms:created xsi:type="dcterms:W3CDTF">2021-11-15T16:34:51Z</dcterms:created>
  <dcterms:modified xsi:type="dcterms:W3CDTF">2021-11-23T17:21:34Z</dcterms:modified>
</cp:coreProperties>
</file>