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6" r:id="rId3"/>
    <p:sldMasterId id="2147483668" r:id="rId4"/>
  </p:sldMasterIdLst>
  <p:notesMasterIdLst>
    <p:notesMasterId r:id="rId10"/>
  </p:notesMasterIdLst>
  <p:handoutMasterIdLst>
    <p:handoutMasterId r:id="rId11"/>
  </p:handoutMasterIdLst>
  <p:sldIdLst>
    <p:sldId id="355" r:id="rId5"/>
    <p:sldId id="356" r:id="rId6"/>
    <p:sldId id="351" r:id="rId7"/>
    <p:sldId id="352" r:id="rId8"/>
    <p:sldId id="353" r:id="rId9"/>
  </p:sldIdLst>
  <p:sldSz cx="9144000" cy="6858000" type="screen4x3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" initials="SM" lastIdx="1" clrIdx="0">
    <p:extLst>
      <p:ext uri="{19B8F6BF-5375-455C-9EA6-DF929625EA0E}">
        <p15:presenceInfo xmlns:p15="http://schemas.microsoft.com/office/powerpoint/2012/main" userId="S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1A547A"/>
    <a:srgbClr val="303D8F"/>
    <a:srgbClr val="92D050"/>
    <a:srgbClr val="A7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3" autoAdjust="0"/>
    <p:restoredTop sz="94851" autoAdjust="0"/>
  </p:normalViewPr>
  <p:slideViewPr>
    <p:cSldViewPr>
      <p:cViewPr>
        <p:scale>
          <a:sx n="70" d="100"/>
          <a:sy n="70" d="100"/>
        </p:scale>
        <p:origin x="12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DD060-77DF-4DF1-8375-5B81E029F3E3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9265-B992-4829-A7B6-FE0F417627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69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55712-82EF-405F-9FF6-4C5ADCE42BC7}" type="datetimeFigureOut">
              <a:rPr lang="it-IT" smtClean="0"/>
              <a:pPr/>
              <a:t>12/04/2021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8E22-F098-45F6-B3DF-F3F3968363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5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8E22-F098-45F6-B3DF-F3F3968363F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8E22-F098-45F6-B3DF-F3F3968363F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9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8E22-F098-45F6-B3DF-F3F3968363F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3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AF45-B351-4BD0-9C0B-DE3113A254A4}" type="datetime1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6DE2-B4AF-4B16-9AE9-A8D614F44C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FB3F-4822-4F72-AB1E-567B1948CFF9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0E9-87C3-47D1-99CE-23EDA1F7EB22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D014-5ECC-4C64-882C-79B5D0665FC2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9555-935C-4E87-89BD-BF5D688A1848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C205-7362-4638-98BD-581D419054CC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FA9-67C8-4984-8782-898BBAF7F0AE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09C-B924-4242-9217-3937F7336367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7A0-A01B-4F22-AEB5-B0F16368916B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1837-38F8-47A2-9D94-C8D0A08EE3B2}" type="datetime1">
              <a:rPr lang="it-IT" smtClean="0"/>
              <a:t>12/04/2021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B124-13C4-4B9F-9368-409DBC1AF168}" type="datetime1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0621976"/>
      </p:ext>
    </p:extLst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02AB-7BB7-495F-BF1F-082DF7AB2200}" type="datetime1">
              <a:rPr lang="it-IT" smtClean="0"/>
              <a:t>12/04/2021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8322-9700-49A1-8D5A-666AAF27C8D4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12AA-9DEB-4E8A-B6E8-8194C2F13504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FFB-998B-4522-ADAE-659FAF192F4E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071F-8993-47D8-9729-6633C19D32D9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33B-D0C2-46B3-843F-ACEBF05DAA9D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346-3048-4314-9FCB-16E3F18758DD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52B4-1715-4350-AD53-28873194CA59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642B-D820-41D5-A7DB-EA5ACBF96272}" type="datetime1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907-D66B-4F99-AD3E-228ED25B0E5A}" type="datetime1">
              <a:rPr lang="it-IT" smtClean="0"/>
              <a:t>12/04/2021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6688-1C49-4544-86F6-A0EEA12D5AAF}" type="datetime1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B62-4637-4BF6-9867-41EFB5E1FF28}" type="datetime1">
              <a:rPr lang="it-IT" smtClean="0"/>
              <a:t>12/04/2021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C81B-8A03-4C02-925F-32EF55612A8B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6DE2-B4AF-4B16-9AE9-A8D614F44C3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FF8B-366E-430B-A082-EA8A86FD527D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C655-B438-4395-A8D2-3F5199D16BB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.jpg"/>
          <p:cNvPicPr>
            <a:picLocks noChangeAspect="1"/>
          </p:cNvPicPr>
          <p:nvPr userDrawn="1"/>
        </p:nvPicPr>
        <p:blipFill>
          <a:blip r:embed="rId3" cstate="print"/>
          <a:srcRect t="34129" r="14493" b="35505"/>
          <a:stretch>
            <a:fillRect/>
          </a:stretch>
        </p:blipFill>
        <p:spPr>
          <a:xfrm>
            <a:off x="7412718" y="0"/>
            <a:ext cx="1731282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F65F-5D79-47CC-856F-2012FD0056A2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.jpg"/>
          <p:cNvPicPr>
            <a:picLocks noChangeAspect="1"/>
          </p:cNvPicPr>
          <p:nvPr userDrawn="1"/>
        </p:nvPicPr>
        <p:blipFill>
          <a:blip r:embed="rId14" cstate="print"/>
          <a:srcRect t="34129" r="14493" b="35505"/>
          <a:stretch>
            <a:fillRect/>
          </a:stretch>
        </p:blipFill>
        <p:spPr>
          <a:xfrm>
            <a:off x="7412718" y="0"/>
            <a:ext cx="1731282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6BC0-4949-47D1-A46C-7E2422F6E2EA}" type="datetime1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4DE3-BEC7-4A08-9622-7A1257820BC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.jpg"/>
          <p:cNvPicPr>
            <a:picLocks noChangeAspect="1"/>
          </p:cNvPicPr>
          <p:nvPr userDrawn="1"/>
        </p:nvPicPr>
        <p:blipFill>
          <a:blip r:embed="rId14" cstate="print"/>
          <a:srcRect t="34129" r="14493" b="35505"/>
          <a:stretch>
            <a:fillRect/>
          </a:stretch>
        </p:blipFill>
        <p:spPr>
          <a:xfrm>
            <a:off x="7412718" y="0"/>
            <a:ext cx="1731282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https://ehpm.org/news/january-2021-ehpm-proposal-on-botanicals-health-claim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2126" y="4799"/>
            <a:ext cx="4561874" cy="58882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" y="5520"/>
            <a:ext cx="4728368" cy="659735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773814" y="404664"/>
            <a:ext cx="5616624" cy="369332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r>
              <a:rPr lang="it-IT" altLang="en-US" b="1" dirty="0" smtClean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en-US" b="1" dirty="0" smtClean="0">
                <a:latin typeface="Calibri" charset="0"/>
                <a:ea typeface="Calibri" charset="0"/>
                <a:cs typeface="Calibri" charset="0"/>
              </a:rPr>
              <a:t>Manifesto EHPM per gli Integratori Alimentari in Europa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07704" y="6021288"/>
            <a:ext cx="5482734" cy="581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https</a:t>
            </a:r>
            <a:r>
              <a:rPr lang="it-IT" dirty="0">
                <a:solidFill>
                  <a:srgbClr val="0070C0"/>
                </a:solidFill>
              </a:rPr>
              <a:t>://</a:t>
            </a:r>
            <a:r>
              <a:rPr lang="it-IT" dirty="0" smtClean="0">
                <a:solidFill>
                  <a:srgbClr val="0070C0"/>
                </a:solidFill>
              </a:rPr>
              <a:t>ehpm.org/news/ehpm-manifesto-2021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3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344" y="260647"/>
            <a:ext cx="8507288" cy="648073"/>
          </a:xfrm>
          <a:solidFill>
            <a:srgbClr val="33CC33"/>
          </a:solidFill>
        </p:spPr>
        <p:txBody>
          <a:bodyPr>
            <a:normAutofit fontScale="90000"/>
          </a:bodyPr>
          <a:lstStyle/>
          <a:p>
            <a:pPr defTabSz="809625"/>
            <a:r>
              <a:rPr lang="it-IT" b="1" dirty="0" smtClean="0"/>
              <a:t>Regolamenti  e sfide per il mercato</a:t>
            </a:r>
            <a:endParaRPr lang="it-IT" b="1" dirty="0"/>
          </a:p>
        </p:txBody>
      </p:sp>
      <p:sp>
        <p:nvSpPr>
          <p:cNvPr id="4" name="Rettangolo arrotondato 3"/>
          <p:cNvSpPr/>
          <p:nvPr/>
        </p:nvSpPr>
        <p:spPr>
          <a:xfrm>
            <a:off x="295991" y="1475075"/>
            <a:ext cx="85072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R</a:t>
            </a:r>
            <a:r>
              <a:rPr lang="it-IT" sz="3200" b="1" dirty="0" smtClean="0">
                <a:solidFill>
                  <a:schemeClr val="tx1"/>
                </a:solidFill>
              </a:rPr>
              <a:t>egolamento  1924/2006</a:t>
            </a:r>
            <a:r>
              <a:rPr lang="it-IT" sz="3200" dirty="0" smtClean="0">
                <a:solidFill>
                  <a:schemeClr val="tx1"/>
                </a:solidFill>
              </a:rPr>
              <a:t> (</a:t>
            </a:r>
            <a:r>
              <a:rPr lang="it-IT" sz="3200" b="1" dirty="0">
                <a:solidFill>
                  <a:schemeClr val="tx1"/>
                </a:solidFill>
              </a:rPr>
              <a:t>R</a:t>
            </a:r>
            <a:r>
              <a:rPr lang="it-IT" sz="3200" b="1" dirty="0" smtClean="0">
                <a:solidFill>
                  <a:schemeClr val="tx1"/>
                </a:solidFill>
              </a:rPr>
              <a:t>egolamento </a:t>
            </a:r>
            <a:r>
              <a:rPr lang="it-IT" sz="3200" b="1" dirty="0" err="1">
                <a:solidFill>
                  <a:schemeClr val="tx1"/>
                </a:solidFill>
              </a:rPr>
              <a:t>C</a:t>
            </a:r>
            <a:r>
              <a:rPr lang="it-IT" sz="3200" b="1" dirty="0" err="1" smtClean="0">
                <a:solidFill>
                  <a:schemeClr val="tx1"/>
                </a:solidFill>
              </a:rPr>
              <a:t>laim</a:t>
            </a:r>
            <a:r>
              <a:rPr lang="it-IT" sz="3200" dirty="0" smtClean="0">
                <a:solidFill>
                  <a:schemeClr val="tx1"/>
                </a:solidFill>
              </a:rPr>
              <a:t>)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89095" y="2404773"/>
            <a:ext cx="85072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318356" y="4430009"/>
            <a:ext cx="85072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80559" y="5395078"/>
            <a:ext cx="85072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50">
              <a:tabLst>
                <a:tab pos="895350" algn="l"/>
              </a:tabLst>
            </a:pP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95991" y="3485050"/>
            <a:ext cx="85072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463007"/>
            <a:ext cx="795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Regolamento 1925/2006 (Articolo 8) 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446165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Regolamento 2017/2469 (</a:t>
            </a:r>
            <a:r>
              <a:rPr lang="it-IT" sz="3200" b="1" dirty="0" err="1" smtClean="0"/>
              <a:t>Novel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Foods</a:t>
            </a:r>
            <a:r>
              <a:rPr lang="it-IT" sz="3200" b="1" dirty="0" smtClean="0"/>
              <a:t>) </a:t>
            </a:r>
            <a:endParaRPr lang="it-IT" sz="3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355675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Linea Guida  Commissione  2007 sui Probiotici  </a:t>
            </a:r>
            <a:endParaRPr lang="it-IT" sz="3200" b="1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467544" y="5426726"/>
            <a:ext cx="977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Regolamento</a:t>
            </a:r>
            <a:r>
              <a:rPr lang="en-US" sz="3200" b="1" dirty="0" smtClean="0"/>
              <a:t> 2019/515 (</a:t>
            </a:r>
            <a:r>
              <a:rPr lang="en-US" sz="3200" b="1" dirty="0" err="1" smtClean="0"/>
              <a:t>Mutuo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Riconoscimento</a:t>
            </a:r>
            <a:r>
              <a:rPr lang="en-US" sz="3200" b="1" dirty="0" smtClean="0"/>
              <a:t>)</a:t>
            </a:r>
            <a:endParaRPr lang="it-IT" sz="32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67" y="6124295"/>
            <a:ext cx="831929" cy="4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285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96C097B5-91CE-45C6-9BD4-165B8DFD4E63}"/>
              </a:ext>
            </a:extLst>
          </p:cNvPr>
          <p:cNvSpPr txBox="1">
            <a:spLocks noGrp="1"/>
          </p:cNvSpPr>
          <p:nvPr/>
        </p:nvSpPr>
        <p:spPr>
          <a:xfrm>
            <a:off x="70296" y="227991"/>
            <a:ext cx="4429697" cy="78675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230504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R="43180" algn="ctr">
              <a:lnSpc>
                <a:spcPct val="100000"/>
              </a:lnSpc>
              <a:spcBef>
                <a:spcPts val="1814"/>
              </a:spcBef>
            </a:pPr>
            <a:endParaRPr spc="15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4368322-37E6-4FD5-AE25-27DACF7D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41" y="231729"/>
            <a:ext cx="4213853" cy="591383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733B8D1D-B30D-4369-B85C-A63FB199E29E}"/>
              </a:ext>
            </a:extLst>
          </p:cNvPr>
          <p:cNvSpPr txBox="1"/>
          <p:nvPr/>
        </p:nvSpPr>
        <p:spPr>
          <a:xfrm>
            <a:off x="917848" y="6145559"/>
            <a:ext cx="660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https://ehpm.org/news/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january-2021-ehpm-proposal-on-botanicals-health-claims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942F397C-A243-4F20-AC38-DE8E52BB1B06}"/>
              </a:ext>
            </a:extLst>
          </p:cNvPr>
          <p:cNvSpPr txBox="1"/>
          <p:nvPr/>
        </p:nvSpPr>
        <p:spPr>
          <a:xfrm>
            <a:off x="373044" y="404664"/>
            <a:ext cx="3824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EHPM Proposal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47AF4E85-74EA-45D0-8E9B-C42F3D3C884A}"/>
              </a:ext>
            </a:extLst>
          </p:cNvPr>
          <p:cNvSpPr txBox="1"/>
          <p:nvPr/>
        </p:nvSpPr>
        <p:spPr>
          <a:xfrm>
            <a:off x="416631" y="3228946"/>
            <a:ext cx="3240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A5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EHPM </a:t>
            </a:r>
            <a:r>
              <a:rPr lang="it-IT" sz="2000" b="1" dirty="0" err="1">
                <a:solidFill>
                  <a:srgbClr val="1A5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it-IT" sz="2000" b="1" dirty="0">
                <a:solidFill>
                  <a:srgbClr val="1A5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A5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Briefing paper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FA24786C-B440-435E-A03B-4825C0B53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437112"/>
            <a:ext cx="4392488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45A92B99-339E-4423-881B-5C23082C5DD0}"/>
              </a:ext>
            </a:extLst>
          </p:cNvPr>
          <p:cNvSpPr txBox="1"/>
          <p:nvPr/>
        </p:nvSpPr>
        <p:spPr>
          <a:xfrm>
            <a:off x="397768" y="2105126"/>
            <a:ext cx="403021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i="0" dirty="0">
                <a:solidFill>
                  <a:srgbClr val="1A5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Botanicals Health Claims on Foods and Food Supplements in the EU</a:t>
            </a:r>
            <a:endParaRPr lang="it-IT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6D0A38AF-3D46-4309-A488-ECA4BC47DBBB}"/>
              </a:ext>
            </a:extLst>
          </p:cNvPr>
          <p:cNvSpPr txBox="1"/>
          <p:nvPr/>
        </p:nvSpPr>
        <p:spPr>
          <a:xfrm>
            <a:off x="179512" y="119558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January 2021 – EHPM Proposal on Botanicals Health claims: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6095781"/>
            <a:ext cx="868935" cy="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8B724D1-CCFC-47B9-9313-5751689C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A275F34-3ABB-4302-91C5-17DB2D04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600200"/>
            <a:ext cx="8712968" cy="442780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bject 2">
            <a:extLst>
              <a:ext uri="{FF2B5EF4-FFF2-40B4-BE49-F238E27FC236}">
                <a16:creationId xmlns="" xmlns:a16="http://schemas.microsoft.com/office/drawing/2014/main" id="{22345A9D-B582-4DC0-A6FD-ECFF174C775D}"/>
              </a:ext>
            </a:extLst>
          </p:cNvPr>
          <p:cNvSpPr txBox="1">
            <a:spLocks noGrp="1"/>
          </p:cNvSpPr>
          <p:nvPr/>
        </p:nvSpPr>
        <p:spPr>
          <a:xfrm>
            <a:off x="88900" y="190701"/>
            <a:ext cx="8966200" cy="78675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230504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R="43180" algn="ctr">
              <a:lnSpc>
                <a:spcPct val="100000"/>
              </a:lnSpc>
              <a:spcBef>
                <a:spcPts val="1814"/>
              </a:spcBef>
            </a:pPr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67A82D00-4AE2-473F-B532-B3BF6CF09929}"/>
              </a:ext>
            </a:extLst>
          </p:cNvPr>
          <p:cNvSpPr txBox="1">
            <a:spLocks/>
          </p:cNvSpPr>
          <p:nvPr/>
        </p:nvSpPr>
        <p:spPr>
          <a:xfrm>
            <a:off x="306002" y="331445"/>
            <a:ext cx="85144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b="1" dirty="0" err="1" smtClean="0"/>
              <a:t>Valutazione</a:t>
            </a:r>
            <a:r>
              <a:rPr lang="en-US" sz="3200" b="1" dirty="0" smtClean="0"/>
              <a:t> claim </a:t>
            </a:r>
            <a:r>
              <a:rPr lang="en-US" sz="3200" b="1" dirty="0" err="1" smtClean="0"/>
              <a:t>salutistici</a:t>
            </a:r>
            <a:r>
              <a:rPr lang="en-US" sz="3200" b="1" dirty="0" smtClean="0"/>
              <a:t> a </a:t>
            </a:r>
            <a:r>
              <a:rPr lang="en-US" sz="3200" b="1" dirty="0"/>
              <a:t>3 </a:t>
            </a:r>
            <a:r>
              <a:rPr lang="en-US" sz="3200" b="1" dirty="0" err="1" smtClean="0"/>
              <a:t>livelli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evidenze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2" y="6126163"/>
            <a:ext cx="882700" cy="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83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BEEA5C6-533E-44AD-B947-FE2E5D194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99FC48E-4077-4FFE-9226-5A08F0FC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632726"/>
            <a:ext cx="8820472" cy="424454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object 2">
            <a:extLst>
              <a:ext uri="{FF2B5EF4-FFF2-40B4-BE49-F238E27FC236}">
                <a16:creationId xmlns="" xmlns:a16="http://schemas.microsoft.com/office/drawing/2014/main" id="{14F13653-91CA-4FDE-9722-5C60623D5892}"/>
              </a:ext>
            </a:extLst>
          </p:cNvPr>
          <p:cNvSpPr txBox="1">
            <a:spLocks noGrp="1"/>
          </p:cNvSpPr>
          <p:nvPr/>
        </p:nvSpPr>
        <p:spPr>
          <a:xfrm>
            <a:off x="37700" y="236573"/>
            <a:ext cx="8966200" cy="78675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0" tIns="230504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R="43180" algn="ctr">
              <a:lnSpc>
                <a:spcPct val="100000"/>
              </a:lnSpc>
              <a:spcBef>
                <a:spcPts val="1814"/>
              </a:spcBef>
            </a:pPr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5EB4BE1B-F839-426D-B513-AC458BFFD9B4}"/>
              </a:ext>
            </a:extLst>
          </p:cNvPr>
          <p:cNvSpPr txBox="1">
            <a:spLocks/>
          </p:cNvSpPr>
          <p:nvPr/>
        </p:nvSpPr>
        <p:spPr>
          <a:xfrm>
            <a:off x="107504" y="331445"/>
            <a:ext cx="88379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b="1" dirty="0" err="1" smtClean="0"/>
              <a:t>Grado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della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prova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forza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della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rivendicazione</a:t>
            </a:r>
            <a:endParaRPr lang="en-US" sz="32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7" y="6158689"/>
            <a:ext cx="827584" cy="4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524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13291</TotalTime>
  <Words>97</Words>
  <Application>Microsoft Office PowerPoint</Application>
  <PresentationFormat>Presentazione su schermo (4:3)</PresentationFormat>
  <Paragraphs>19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Personalizza struttura</vt:lpstr>
      <vt:lpstr>1_Personalizza struttura</vt:lpstr>
      <vt:lpstr>2_Personalizza struttura</vt:lpstr>
      <vt:lpstr>Presentazione standard di PowerPoint</vt:lpstr>
      <vt:lpstr>Regolamenti  e sfide per il mercato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Marco</dc:creator>
  <cp:lastModifiedBy>antonino santoro</cp:lastModifiedBy>
  <cp:revision>1007</cp:revision>
  <cp:lastPrinted>2018-01-10T15:54:11Z</cp:lastPrinted>
  <dcterms:created xsi:type="dcterms:W3CDTF">2016-03-11T11:14:42Z</dcterms:created>
  <dcterms:modified xsi:type="dcterms:W3CDTF">2021-04-14T07:41:55Z</dcterms:modified>
</cp:coreProperties>
</file>